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8" r:id="rId5"/>
    <p:sldId id="262" r:id="rId6"/>
    <p:sldId id="290" r:id="rId7"/>
    <p:sldId id="289" r:id="rId8"/>
    <p:sldId id="277" r:id="rId9"/>
    <p:sldId id="279" r:id="rId10"/>
    <p:sldId id="293" r:id="rId11"/>
    <p:sldId id="280" r:id="rId12"/>
    <p:sldId id="270" r:id="rId13"/>
    <p:sldId id="292" r:id="rId14"/>
    <p:sldId id="286" r:id="rId15"/>
    <p:sldId id="294" r:id="rId16"/>
    <p:sldId id="288" r:id="rId17"/>
    <p:sldId id="284" r:id="rId18"/>
    <p:sldId id="285" r:id="rId19"/>
    <p:sldId id="287" r:id="rId20"/>
    <p:sldId id="291" r:id="rId21"/>
    <p:sldId id="276" r:id="rId22"/>
  </p:sldIdLst>
  <p:sldSz cx="9144000" cy="6858000" type="screen4x3"/>
  <p:notesSz cx="6858000" cy="9945688"/>
  <p:custDataLst>
    <p:tags r:id="rId2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1D3EB"/>
    <a:srgbClr val="00BFE0"/>
    <a:srgbClr val="00B29C"/>
    <a:srgbClr val="39BBA0"/>
    <a:srgbClr val="8FCEA5"/>
    <a:srgbClr val="00A590"/>
    <a:srgbClr val="338C7A"/>
    <a:srgbClr val="58AA85"/>
    <a:srgbClr val="95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8F3B-1479-40A4-975F-B8AB6BE18413}" type="datetimeFigureOut">
              <a:rPr lang="nl-NL" smtClean="0"/>
              <a:t>15-10-2019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A21F-BE88-4F3D-B3A3-0AC5E7D6E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702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C0F6E-C4AE-474D-89C9-4ECFD4B09094}" type="datetimeFigureOut">
              <a:rPr lang="nl-NL" smtClean="0"/>
              <a:t>15-10-2019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D3C-3ECE-422B-97E3-EF80B626E2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81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80D3C-3ECE-422B-97E3-EF80B626E2D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2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707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5"/>
            <a:ext cx="6995120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90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graph.venngage.com/p/277709/5-happy-tip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vinci.nl/studenten" TargetMode="External"/><Relationship Id="rId2" Type="http://schemas.openxmlformats.org/officeDocument/2006/relationships/hyperlink" Target="https://www.davinci.nl/roost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avinci.itslearning.com/ContentArea/ContentArea.aspx?LocationID=5590&amp;LocationType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RcqXD4IpcQ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nl-NL" dirty="0" smtClean="0"/>
              <a:t>Ouderavond oktober 2019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Basisjaar Bedrijfskunde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171" b="50171"/>
          <a:stretch/>
        </p:blipFill>
        <p:spPr bwMode="auto">
          <a:xfrm>
            <a:off x="125296" y="5032749"/>
            <a:ext cx="8810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Een greep uit de excursies…</a:t>
            </a:r>
            <a:endParaRPr lang="nl-N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3089784" cy="9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44955"/>
            <a:ext cx="467565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1224"/>
            <a:ext cx="3852318" cy="15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1102416" cy="10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10426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Schooljaar 2019/2020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sz="2400" dirty="0" smtClean="0"/>
              <a:t>Schooljaar: 4 blokken (3 x 10 weken en 1 x 8 weken)</a:t>
            </a:r>
          </a:p>
          <a:p>
            <a:r>
              <a:rPr lang="nl-NL" sz="2400" dirty="0" err="1" smtClean="0"/>
              <a:t>Toetsweek</a:t>
            </a:r>
            <a:r>
              <a:rPr lang="nl-NL" sz="2400" dirty="0" smtClean="0"/>
              <a:t>: laatste week van een blok </a:t>
            </a:r>
          </a:p>
          <a:p>
            <a:r>
              <a:rPr lang="nl-NL" sz="2400" dirty="0" smtClean="0"/>
              <a:t>Eerste </a:t>
            </a:r>
            <a:r>
              <a:rPr lang="nl-NL" sz="2400" dirty="0" err="1" smtClean="0"/>
              <a:t>toetsweek</a:t>
            </a:r>
            <a:r>
              <a:rPr lang="nl-NL" sz="2400" dirty="0" smtClean="0"/>
              <a:t>: 11 t/m 15 november a.s.</a:t>
            </a:r>
            <a:endParaRPr lang="nl-NL" sz="2400" dirty="0"/>
          </a:p>
          <a:p>
            <a:r>
              <a:rPr lang="nl-NL" sz="2400" dirty="0" smtClean="0"/>
              <a:t>Studieadvies van docententeam na het einde van een blok</a:t>
            </a:r>
          </a:p>
          <a:p>
            <a:endParaRPr lang="nl-NL" sz="2400" dirty="0"/>
          </a:p>
          <a:p>
            <a:r>
              <a:rPr lang="nl-NL" sz="2400" dirty="0" smtClean="0"/>
              <a:t>60 + 20 studiepunten per jaar (20 per blok)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43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Enquête ouderbetrokkenheid &amp; pauze</a:t>
            </a:r>
            <a:endParaRPr lang="nl-N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46909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Coaching &amp; succes</a:t>
            </a:r>
            <a:endParaRPr lang="nl-NL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-3859"/>
          <a:stretch/>
        </p:blipFill>
        <p:spPr bwMode="auto">
          <a:xfrm>
            <a:off x="1187624" y="1608845"/>
            <a:ext cx="6624736" cy="46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92497" y="14127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0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Begeleiden van studenten</a:t>
            </a:r>
            <a:endParaRPr lang="nl-N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27" y="2564904"/>
            <a:ext cx="2521218" cy="26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95536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3"/>
              </a:rPr>
              <a:t>Tips voor begeleiding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3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Tools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>
                <a:hlinkClick r:id="rId2"/>
              </a:rPr>
              <a:t>Roosters</a:t>
            </a:r>
            <a:endParaRPr lang="nl-NL" dirty="0">
              <a:hlinkClick r:id="rId3"/>
            </a:endParaRPr>
          </a:p>
          <a:p>
            <a:pPr marL="342900" indent="-342900">
              <a:buFontTx/>
              <a:buChar char="-"/>
            </a:pPr>
            <a:r>
              <a:rPr lang="nl-NL" dirty="0" smtClean="0">
                <a:hlinkClick r:id="rId3"/>
              </a:rPr>
              <a:t>My </a:t>
            </a:r>
            <a:r>
              <a:rPr lang="nl-NL" dirty="0" err="1" smtClean="0">
                <a:hlinkClick r:id="rId3"/>
              </a:rPr>
              <a:t>davinci</a:t>
            </a: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err="1" smtClean="0"/>
              <a:t>Eduarte</a:t>
            </a:r>
            <a:r>
              <a:rPr lang="nl-NL" dirty="0" smtClean="0"/>
              <a:t>- studenten portal </a:t>
            </a:r>
          </a:p>
          <a:p>
            <a:pPr marL="342900" indent="-342900">
              <a:buFontTx/>
              <a:buChar char="-"/>
            </a:pPr>
            <a:r>
              <a:rPr lang="nl-NL" dirty="0" err="1" smtClean="0">
                <a:hlinkClick r:id="rId4"/>
              </a:rPr>
              <a:t>Its</a:t>
            </a:r>
            <a:r>
              <a:rPr lang="nl-NL" dirty="0" smtClean="0">
                <a:hlinkClick r:id="rId4"/>
              </a:rPr>
              <a:t> </a:t>
            </a:r>
            <a:r>
              <a:rPr lang="nl-NL" dirty="0" err="1" smtClean="0">
                <a:hlinkClick r:id="rId4"/>
              </a:rPr>
              <a:t>learning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Rapport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48" y="4077072"/>
            <a:ext cx="3419872" cy="19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48" y="1628800"/>
            <a:ext cx="3456384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verder…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l-NL" dirty="0" smtClean="0"/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Mogelijkheid inschrijven voor een persoonlijk gesprek met begeleider (samen met uw zoon/dochter)</a:t>
            </a:r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Emailadressen ouders/verzorgers &gt; rechtstreeks contact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Vragen?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8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l-NL" dirty="0" smtClean="0"/>
          </a:p>
          <a:p>
            <a:r>
              <a:rPr lang="nl-NL" sz="2400" b="1" dirty="0" smtClean="0"/>
              <a:t>Mbo studenten zijn oud en wijs genoeg.</a:t>
            </a:r>
          </a:p>
          <a:p>
            <a:endParaRPr lang="nl-NL" sz="2400" b="1" dirty="0"/>
          </a:p>
          <a:p>
            <a:r>
              <a:rPr lang="nl-NL" sz="2400" b="1" dirty="0"/>
              <a:t>Alle ouders zijn betrokken bij hun kinderen.</a:t>
            </a:r>
          </a:p>
          <a:p>
            <a:endParaRPr lang="nl-NL" sz="2400" b="1" dirty="0"/>
          </a:p>
          <a:p>
            <a:r>
              <a:rPr lang="nl-NL" sz="2400" b="1" dirty="0" smtClean="0"/>
              <a:t>Positief benaderen helpt om het zelfvertrouwen te vergroten.</a:t>
            </a:r>
          </a:p>
          <a:p>
            <a:endParaRPr lang="nl-NL" sz="2400" b="1" dirty="0" smtClean="0"/>
          </a:p>
          <a:p>
            <a:r>
              <a:rPr lang="nl-NL" sz="2400" b="1" dirty="0"/>
              <a:t>Begeleiding van m</a:t>
            </a:r>
            <a:r>
              <a:rPr lang="nl-NL" sz="2400" b="1" dirty="0" smtClean="0"/>
              <a:t>bo studenten </a:t>
            </a:r>
            <a:r>
              <a:rPr lang="nl-NL" sz="2400" b="1" dirty="0"/>
              <a:t>door het thuisfront is noodzaak</a:t>
            </a:r>
            <a:r>
              <a:rPr lang="nl-NL" sz="2400" b="1" dirty="0" smtClean="0"/>
              <a:t>.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Contacten </a:t>
            </a:r>
            <a:r>
              <a:rPr lang="nl-NL" sz="2400" b="1" dirty="0"/>
              <a:t>tussen school en ouders zijn te vrijblijvend.</a:t>
            </a:r>
          </a:p>
          <a:p>
            <a:endParaRPr lang="nl-NL" sz="2400" b="1" dirty="0"/>
          </a:p>
          <a:p>
            <a:endParaRPr lang="nl-NL" sz="2400" b="1" dirty="0" smtClean="0"/>
          </a:p>
          <a:p>
            <a:endParaRPr lang="nl-NL" sz="2400" b="1" dirty="0"/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9736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Programma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968552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000" dirty="0" smtClean="0"/>
          </a:p>
          <a:p>
            <a:endParaRPr lang="nl-NL" sz="5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 smtClean="0"/>
              <a:t>Welkom, wie zijn wij?</a:t>
            </a:r>
          </a:p>
          <a:p>
            <a:endParaRPr lang="nl-NL" sz="5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/>
              <a:t>Stellingen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 smtClean="0"/>
              <a:t>De eerste weken</a:t>
            </a:r>
            <a:endParaRPr lang="nl-NL" sz="5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 smtClean="0"/>
              <a:t>Afspraken op school, svz na het eerste blok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/>
              <a:t>Studenten aan het woord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 smtClean="0"/>
              <a:t>De opleiding in vogelvlucht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5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 smtClean="0"/>
              <a:t>Enquête ouderbetrokkenheid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 smtClean="0"/>
              <a:t>Het succes van begeleiden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 smtClean="0"/>
              <a:t>Tools; waar vind ik wat?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000" dirty="0" smtClean="0"/>
              <a:t>Vragen?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000" dirty="0" smtClean="0"/>
          </a:p>
          <a:p>
            <a:endParaRPr lang="nl-NL" sz="2800" b="1" dirty="0" smtClean="0">
              <a:solidFill>
                <a:schemeClr val="accent1"/>
              </a:solidFill>
            </a:endParaRPr>
          </a:p>
          <a:p>
            <a:endParaRPr lang="nl-NL" sz="2800" b="1" dirty="0" smtClean="0">
              <a:solidFill>
                <a:schemeClr val="accent1"/>
              </a:solidFill>
            </a:endParaRPr>
          </a:p>
          <a:p>
            <a:r>
              <a:rPr lang="nl-NL" dirty="0"/>
              <a:t>	</a:t>
            </a:r>
            <a:r>
              <a:rPr lang="nl-NL" dirty="0" smtClean="0"/>
              <a:t>	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eens/oneens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200" dirty="0"/>
          </a:p>
          <a:p>
            <a:r>
              <a:rPr lang="nl-NL" sz="2200" b="1" dirty="0"/>
              <a:t>Mbo studenten zijn oud en wijs genoeg.</a:t>
            </a:r>
          </a:p>
          <a:p>
            <a:endParaRPr lang="nl-NL" sz="2200" b="1" dirty="0"/>
          </a:p>
          <a:p>
            <a:r>
              <a:rPr lang="nl-NL" sz="2200" b="1" dirty="0"/>
              <a:t>Alle ouders zijn betrokken bij hun kinderen.</a:t>
            </a:r>
          </a:p>
          <a:p>
            <a:endParaRPr lang="nl-NL" sz="2200" b="1" dirty="0"/>
          </a:p>
          <a:p>
            <a:r>
              <a:rPr lang="nl-NL" sz="2200" b="1" dirty="0"/>
              <a:t>Positief benaderen helpt om het zelfvertrouwen te vergroten.</a:t>
            </a:r>
          </a:p>
          <a:p>
            <a:endParaRPr lang="nl-NL" sz="2200" b="1" dirty="0"/>
          </a:p>
          <a:p>
            <a:r>
              <a:rPr lang="nl-NL" sz="2200" b="1" dirty="0"/>
              <a:t>Begeleiding van mbo studenten door het thuisfront is noodzaak.</a:t>
            </a:r>
          </a:p>
          <a:p>
            <a:endParaRPr lang="nl-NL" sz="2200" b="1" dirty="0"/>
          </a:p>
          <a:p>
            <a:r>
              <a:rPr lang="nl-NL" sz="2200" b="1" dirty="0"/>
              <a:t>Contacten tussen school en ouders zijn te vrijblijvend.</a:t>
            </a:r>
          </a:p>
          <a:p>
            <a:endParaRPr lang="nl-NL" sz="2400" b="1" dirty="0" smtClean="0"/>
          </a:p>
          <a:p>
            <a:endParaRPr lang="nl-NL" sz="2400" b="1" dirty="0"/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869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4" y="1844823"/>
            <a:ext cx="8492595" cy="36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eerste weken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sz="2400" b="1" dirty="0"/>
          </a:p>
        </p:txBody>
      </p:sp>
      <p:sp>
        <p:nvSpPr>
          <p:cNvPr id="4" name="Rechthoek 3"/>
          <p:cNvSpPr/>
          <p:nvPr/>
        </p:nvSpPr>
        <p:spPr>
          <a:xfrm>
            <a:off x="2302789" y="1635845"/>
            <a:ext cx="4538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MBSCO19CAA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1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Regels op school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40528"/>
            <a:ext cx="6984776" cy="5417879"/>
          </a:xfrm>
        </p:spPr>
      </p:pic>
    </p:spTree>
    <p:extLst>
      <p:ext uri="{BB962C8B-B14F-4D97-AF65-F5344CB8AC3E}">
        <p14:creationId xmlns:p14="http://schemas.microsoft.com/office/powerpoint/2010/main" val="37249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Stand van zaken - Aanwezigheid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/>
              <a:buChar char="Ø"/>
            </a:pPr>
            <a:endParaRPr lang="nl-NL" dirty="0" smtClean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Te laat? Geel briefje halen bij receptie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Bijzonder verlof, bijv. </a:t>
            </a:r>
            <a:r>
              <a:rPr lang="nl-NL" sz="2400" dirty="0" err="1" smtClean="0"/>
              <a:t>ortho</a:t>
            </a:r>
            <a:r>
              <a:rPr lang="nl-NL" sz="2400" dirty="0" smtClean="0"/>
              <a:t> of </a:t>
            </a:r>
            <a:r>
              <a:rPr lang="nl-NL" sz="2400" dirty="0" err="1" smtClean="0"/>
              <a:t>rij-examen</a:t>
            </a:r>
            <a:r>
              <a:rPr lang="nl-NL" sz="2400" dirty="0" smtClean="0"/>
              <a:t>? Wit briefje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Geoorloofd en ongeoorloofd verzuim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Aanwezigheid is belangrijk!</a:t>
            </a:r>
          </a:p>
          <a:p>
            <a:pPr marL="342900" indent="-342900">
              <a:buFont typeface="Wingdings"/>
              <a:buChar char="Ø"/>
            </a:pPr>
            <a:endParaRPr lang="nl-NL" sz="2400" dirty="0"/>
          </a:p>
          <a:p>
            <a:pPr marL="342900" indent="-342900">
              <a:buFont typeface="Wingdings"/>
              <a:buChar char="Ø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Waar kan ik het rooster en de </a:t>
            </a:r>
            <a:r>
              <a:rPr lang="nl-NL" sz="2400" u="sng" dirty="0" smtClean="0"/>
              <a:t>wijzigingen</a:t>
            </a:r>
            <a:r>
              <a:rPr lang="nl-NL" sz="2400" dirty="0" smtClean="0"/>
              <a:t> terugvinden?</a:t>
            </a:r>
            <a:br>
              <a:rPr lang="nl-NL" sz="2400" dirty="0" smtClean="0"/>
            </a:br>
            <a:r>
              <a:rPr lang="nl-NL" sz="2400" dirty="0" smtClean="0"/>
              <a:t>	www.davinci.nl</a:t>
            </a:r>
          </a:p>
          <a:p>
            <a:r>
              <a:rPr lang="nl-NL" sz="2400" dirty="0" smtClean="0"/>
              <a:t>	Roosters</a:t>
            </a:r>
          </a:p>
          <a:p>
            <a:r>
              <a:rPr lang="nl-NL" sz="2400" dirty="0" smtClean="0"/>
              <a:t>	MBO Gorinchem</a:t>
            </a:r>
          </a:p>
          <a:p>
            <a:r>
              <a:rPr lang="nl-NL" sz="2400" dirty="0" smtClean="0"/>
              <a:t>	Klascode </a:t>
            </a:r>
            <a:r>
              <a:rPr lang="nl-NL" sz="2400" b="1" dirty="0" smtClean="0"/>
              <a:t>MBSCO19caa</a:t>
            </a:r>
            <a:endParaRPr lang="nl-NL" dirty="0" smtClean="0"/>
          </a:p>
          <a:p>
            <a:pPr marL="342900" indent="-342900">
              <a:buFont typeface="Wingdings"/>
              <a:buChar char="Ø"/>
            </a:pPr>
            <a:endParaRPr lang="nl-NL" dirty="0" smtClean="0"/>
          </a:p>
          <a:p>
            <a:pPr marL="342900" indent="-342900">
              <a:buFont typeface="Wingdings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8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48253" cy="53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Studenten aan het woord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					</a:t>
            </a:r>
            <a:endParaRPr lang="nl-NL" sz="3200" b="1" dirty="0" smtClean="0"/>
          </a:p>
          <a:p>
            <a:r>
              <a:rPr lang="nl-NL" sz="3200" dirty="0"/>
              <a:t>	</a:t>
            </a:r>
            <a:endParaRPr lang="nl-NL" sz="3200" dirty="0" smtClean="0"/>
          </a:p>
          <a:p>
            <a:r>
              <a:rPr lang="nl-NL" sz="3200" b="1" dirty="0" smtClean="0">
                <a:solidFill>
                  <a:srgbClr val="FFCC00"/>
                </a:solidFill>
              </a:rPr>
              <a:t>	</a:t>
            </a:r>
            <a:endParaRPr lang="nl-NL" sz="3200" dirty="0"/>
          </a:p>
          <a:p>
            <a:r>
              <a:rPr lang="nl-NL" sz="3200" dirty="0"/>
              <a:t>	</a:t>
            </a:r>
            <a:r>
              <a:rPr lang="nl-NL" sz="3200" dirty="0" smtClean="0"/>
              <a:t>			</a:t>
            </a:r>
            <a:endParaRPr lang="nl-NL" sz="32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Opleiding in vogelvlucht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b="1" dirty="0" smtClean="0"/>
              <a:t>-</a:t>
            </a:r>
            <a:r>
              <a:rPr lang="nl-NL" sz="2600" b="1" dirty="0" smtClean="0"/>
              <a:t>Bedrijfskunde</a:t>
            </a:r>
          </a:p>
          <a:p>
            <a:r>
              <a:rPr lang="nl-NL" sz="2600" dirty="0"/>
              <a:t>	</a:t>
            </a:r>
            <a:r>
              <a:rPr lang="nl-NL" sz="2600" dirty="0" smtClean="0"/>
              <a:t>-</a:t>
            </a:r>
            <a:r>
              <a:rPr lang="nl-NL" sz="2600" b="1" dirty="0" smtClean="0"/>
              <a:t>Specialisatie</a:t>
            </a:r>
            <a:r>
              <a:rPr lang="nl-NL" sz="2600" dirty="0" smtClean="0"/>
              <a:t> </a:t>
            </a:r>
          </a:p>
          <a:p>
            <a:r>
              <a:rPr lang="nl-NL" sz="2400" dirty="0"/>
              <a:t>		</a:t>
            </a:r>
            <a:r>
              <a:rPr lang="nl-NL" sz="2400" dirty="0" smtClean="0"/>
              <a:t>		</a:t>
            </a:r>
          </a:p>
          <a:p>
            <a:endParaRPr lang="nl-NL" sz="2400" dirty="0"/>
          </a:p>
          <a:p>
            <a:r>
              <a:rPr lang="nl-NL" sz="2400" dirty="0" smtClean="0"/>
              <a:t>Keuzedeel- </a:t>
            </a:r>
            <a:r>
              <a:rPr lang="nl-NL" sz="2400" dirty="0" smtClean="0">
                <a:hlinkClick r:id="rId2"/>
              </a:rPr>
              <a:t>Uitleg </a:t>
            </a:r>
            <a:endParaRPr lang="nl-NL" sz="2400" dirty="0" smtClean="0"/>
          </a:p>
          <a:p>
            <a:r>
              <a:rPr lang="nl-NL" sz="2400" dirty="0" smtClean="0"/>
              <a:t>	-Keuzedeel leerjaar 1: Duits of Spaans 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-Keuzedeel overig vanaf leerjaar 2 </a:t>
            </a:r>
          </a:p>
          <a:p>
            <a:r>
              <a:rPr lang="nl-NL" sz="2400" dirty="0" smtClean="0"/>
              <a:t>	(bijvoorbeeld: ondernemerschap</a:t>
            </a:r>
            <a:r>
              <a:rPr lang="nl-NL" sz="2400" dirty="0"/>
              <a:t>, duurzaamheid of </a:t>
            </a:r>
            <a:r>
              <a:rPr lang="nl-NL" sz="2400" dirty="0" smtClean="0"/>
              <a:t>	digitale vaardigheden)</a:t>
            </a:r>
          </a:p>
          <a:p>
            <a:r>
              <a:rPr lang="nl-NL" sz="2400" dirty="0"/>
              <a:t>Profieldeel (</a:t>
            </a:r>
            <a:r>
              <a:rPr lang="nl-NL" sz="2400" dirty="0" err="1"/>
              <a:t>beroepsspecifiek</a:t>
            </a:r>
            <a:r>
              <a:rPr lang="nl-NL" sz="2400" dirty="0"/>
              <a:t>)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Profieldeel start in leerjaar 2 of 3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75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Vakken in het basisjaar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400600"/>
          </a:xfrm>
        </p:spPr>
        <p:txBody>
          <a:bodyPr>
            <a:normAutofit fontScale="55000" lnSpcReduction="20000"/>
          </a:bodyPr>
          <a:lstStyle/>
          <a:p>
            <a:r>
              <a:rPr lang="nl-NL" sz="3600" dirty="0" smtClean="0"/>
              <a:t>Bedrijfskunde:	Weekstart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Project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Bedrijfskundige theorie &amp; </a:t>
            </a:r>
            <a:r>
              <a:rPr lang="nl-NL" sz="3600" dirty="0"/>
              <a:t>v</a:t>
            </a:r>
            <a:r>
              <a:rPr lang="nl-NL" sz="3600" dirty="0" smtClean="0"/>
              <a:t>aardigheden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Digitale geletterdheid</a:t>
            </a:r>
          </a:p>
          <a:p>
            <a:endParaRPr lang="nl-NL" sz="3600" dirty="0"/>
          </a:p>
          <a:p>
            <a:r>
              <a:rPr lang="nl-NL" sz="3600" dirty="0" smtClean="0"/>
              <a:t>Financieel </a:t>
            </a:r>
            <a:r>
              <a:rPr lang="nl-NL" sz="3600" dirty="0"/>
              <a:t>Management</a:t>
            </a:r>
          </a:p>
          <a:p>
            <a:r>
              <a:rPr lang="nl-NL" sz="3600" dirty="0" smtClean="0"/>
              <a:t>Marketing</a:t>
            </a:r>
            <a:endParaRPr lang="nl-NL" sz="3600" dirty="0"/>
          </a:p>
          <a:p>
            <a:r>
              <a:rPr lang="nl-NL" sz="3600" dirty="0" smtClean="0"/>
              <a:t>Sales</a:t>
            </a:r>
          </a:p>
          <a:p>
            <a:r>
              <a:rPr lang="nl-NL" sz="3600" dirty="0"/>
              <a:t>Burgerschap</a:t>
            </a:r>
          </a:p>
          <a:p>
            <a:endParaRPr lang="nl-NL" sz="3600" dirty="0" smtClean="0"/>
          </a:p>
          <a:p>
            <a:r>
              <a:rPr lang="nl-NL" sz="3600" dirty="0"/>
              <a:t>Coaching en begeleiding</a:t>
            </a:r>
          </a:p>
          <a:p>
            <a:endParaRPr lang="nl-NL" sz="3600" dirty="0"/>
          </a:p>
          <a:p>
            <a:r>
              <a:rPr lang="nl-NL" sz="3600" dirty="0"/>
              <a:t>Nederlands</a:t>
            </a:r>
          </a:p>
          <a:p>
            <a:r>
              <a:rPr lang="nl-NL" sz="3600" dirty="0"/>
              <a:t>Engels</a:t>
            </a:r>
          </a:p>
          <a:p>
            <a:r>
              <a:rPr lang="nl-NL" sz="3600" dirty="0"/>
              <a:t>Duits en/of </a:t>
            </a:r>
            <a:r>
              <a:rPr lang="nl-NL" sz="3600" dirty="0" smtClean="0"/>
              <a:t>Spaans</a:t>
            </a:r>
          </a:p>
          <a:p>
            <a:r>
              <a:rPr lang="nl-NL" sz="3600" dirty="0"/>
              <a:t>Rekenen</a:t>
            </a:r>
          </a:p>
          <a:p>
            <a:endParaRPr lang="nl-NL" sz="3000" dirty="0" smtClean="0"/>
          </a:p>
          <a:p>
            <a:endParaRPr lang="nl-NL" sz="3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9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7d8d865424ee8f76a8a9a7c4974aa98d675a"/>
</p:tagLst>
</file>

<file path=ppt/theme/theme1.xml><?xml version="1.0" encoding="utf-8"?>
<a:theme xmlns:a="http://schemas.openxmlformats.org/drawingml/2006/main" name="Kantoorthema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baa8c48b-5f73-4068-bac6-831706ff2add" xsi:nil="true"/>
    <Owner xmlns="baa8c48b-5f73-4068-bac6-831706ff2add">
      <UserInfo>
        <DisplayName/>
        <AccountId xsi:nil="true"/>
        <AccountType/>
      </UserInfo>
    </Owner>
    <AppVersion xmlns="baa8c48b-5f73-4068-bac6-831706ff2add" xsi:nil="true"/>
    <Invited_Teachers xmlns="baa8c48b-5f73-4068-bac6-831706ff2add" xsi:nil="true"/>
    <IsNotebookLocked xmlns="baa8c48b-5f73-4068-bac6-831706ff2add" xsi:nil="true"/>
    <NotebookType xmlns="baa8c48b-5f73-4068-bac6-831706ff2add" xsi:nil="true"/>
    <FolderType xmlns="baa8c48b-5f73-4068-bac6-831706ff2add" xsi:nil="true"/>
    <Teachers xmlns="baa8c48b-5f73-4068-bac6-831706ff2add">
      <UserInfo>
        <DisplayName/>
        <AccountId xsi:nil="true"/>
        <AccountType/>
      </UserInfo>
    </Teachers>
    <Students xmlns="baa8c48b-5f73-4068-bac6-831706ff2add">
      <UserInfo>
        <DisplayName/>
        <AccountId xsi:nil="true"/>
        <AccountType/>
      </UserInfo>
    </Students>
    <Student_Groups xmlns="baa8c48b-5f73-4068-bac6-831706ff2add">
      <UserInfo>
        <DisplayName/>
        <AccountId xsi:nil="true"/>
        <AccountType/>
      </UserInfo>
    </Student_Groups>
    <Is_Collaboration_Space_Locked xmlns="baa8c48b-5f73-4068-bac6-831706ff2add" xsi:nil="true"/>
    <Invited_Students xmlns="baa8c48b-5f73-4068-bac6-831706ff2add" xsi:nil="true"/>
    <CultureName xmlns="baa8c48b-5f73-4068-bac6-831706ff2add" xsi:nil="true"/>
    <Self_Registration_Enabled xmlns="baa8c48b-5f73-4068-bac6-831706ff2add" xsi:nil="true"/>
    <Has_Teacher_Only_SectionGroup xmlns="baa8c48b-5f73-4068-bac6-831706ff2add" xsi:nil="true"/>
    <DefaultSectionNames xmlns="baa8c48b-5f73-4068-bac6-831706ff2add" xsi:nil="true"/>
    <Templates xmlns="baa8c48b-5f73-4068-bac6-831706ff2a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28" ma:contentTypeDescription="Create a new document." ma:contentTypeScope="" ma:versionID="b0979bf706b1c4ff4c6ad33c1fe1a393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b9764d1ad1a612ed6cd22e2160864b95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75E0C-6FE7-4B24-8633-E500CF672D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775397-1E18-4F5A-AFC4-10888F910D24}">
  <ds:schemaRefs>
    <ds:schemaRef ds:uri="http://purl.org/dc/elements/1.1/"/>
    <ds:schemaRef ds:uri="http://schemas.microsoft.com/office/2006/metadata/properties"/>
    <ds:schemaRef ds:uri="ae88b579-0995-42e4-96ef-e06a7a57d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a8c48b-5f73-4068-bac6-831706ff2a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442D4F-E7A9-4A8E-857A-75CFD4C53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309</Words>
  <Application>Microsoft Office PowerPoint</Application>
  <PresentationFormat>Diavoorstelling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Kantoorthema</vt:lpstr>
      <vt:lpstr>Ouderavond oktober 2019 Basisjaar Bedrijfskunde</vt:lpstr>
      <vt:lpstr>Programma</vt:lpstr>
      <vt:lpstr>Stellingen eens/oneens</vt:lpstr>
      <vt:lpstr>De eerste weken</vt:lpstr>
      <vt:lpstr>Regels op school</vt:lpstr>
      <vt:lpstr>Stand van zaken - Aanwezigheid</vt:lpstr>
      <vt:lpstr>Studenten aan het woord</vt:lpstr>
      <vt:lpstr>Opleiding in vogelvlucht</vt:lpstr>
      <vt:lpstr>Vakken in het basisjaar</vt:lpstr>
      <vt:lpstr>Een greep uit de excursies…</vt:lpstr>
      <vt:lpstr>Schooljaar 2019/2020</vt:lpstr>
      <vt:lpstr>Enquête ouderbetrokkenheid &amp; pauze</vt:lpstr>
      <vt:lpstr>Coaching &amp; succes</vt:lpstr>
      <vt:lpstr>Begeleiden van studenten</vt:lpstr>
      <vt:lpstr>Tools</vt:lpstr>
      <vt:lpstr>En verder…</vt:lpstr>
      <vt:lpstr>Terugblik stellingen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www.de-presentatie-architect.nl</dc:creator>
  <cp:lastModifiedBy>Hans van der Meer</cp:lastModifiedBy>
  <cp:revision>158</cp:revision>
  <cp:lastPrinted>2018-11-01T09:07:14Z</cp:lastPrinted>
  <dcterms:created xsi:type="dcterms:W3CDTF">2013-07-30T14:35:54Z</dcterms:created>
  <dcterms:modified xsi:type="dcterms:W3CDTF">2019-10-15T08:31:29Z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  <property fmtid="{D5CDD505-2E9C-101B-9397-08002B2CF9AE}" pid="3" name="Sub categorie">
    <vt:lpwstr>Powerpoint</vt:lpwstr>
  </property>
</Properties>
</file>